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00FF"/>
    <a:srgbClr val="461B49"/>
    <a:srgbClr val="5209E5"/>
    <a:srgbClr val="2831A2"/>
    <a:srgbClr val="883C84"/>
    <a:srgbClr val="963488"/>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39" autoAdjust="0"/>
    <p:restoredTop sz="93342" autoAdjust="0"/>
  </p:normalViewPr>
  <p:slideViewPr>
    <p:cSldViewPr>
      <p:cViewPr varScale="1">
        <p:scale>
          <a:sx n="51" d="100"/>
          <a:sy n="51" d="100"/>
        </p:scale>
        <p:origin x="1128"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21.07.2023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‹Nº›</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and welcome, my name is Alejandro Thompson and today I will be presenting to you the results of the Data Analytics task.</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r>
              <a:rPr lang="en-US" dirty="0"/>
              <a:t>- As much as this analysis was insightful, we are ready to take it to the next stage and we have the expertise within Accenture to help you realize these kinds of insights in production across your organization and in real time. We would love to help you with this.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 you very much for listening, please feel free to ask any questions that you may have!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1. We will recap the overall project to give a high level understanding of the business problem we're tackling and the specific requirements.</a:t>
            </a:r>
          </a:p>
          <a:p>
            <a:pPr lvl="0"/>
            <a:r>
              <a:rPr lang="en-US" dirty="0"/>
              <a:t>2. We will dive into the specific problem that we, the Data Analytics team, have been focusing on and will give some background as to why this is such a big problem.</a:t>
            </a:r>
          </a:p>
          <a:p>
            <a:pPr lvl="0"/>
            <a:r>
              <a:rPr lang="en-US" dirty="0"/>
              <a:t>3. After introducing the problem, I will go over the team responsible from our side in tackling this task.</a:t>
            </a:r>
          </a:p>
          <a:p>
            <a:pPr lvl="0"/>
            <a:r>
              <a:rPr lang="en-US" dirty="0"/>
              <a:t>4. I will then go over the high-level process that we followed to complete this task, so that you have complete clarity in how we tackle these kinds of tasks.</a:t>
            </a:r>
          </a:p>
          <a:p>
            <a:pPr lvl="0"/>
            <a:r>
              <a:rPr lang="en-US" dirty="0"/>
              <a:t>5. Finally, I will go over the all important results and I will present them as a series of insights and visualizations from our analysis.</a:t>
            </a:r>
          </a:p>
          <a:p>
            <a:pPr lvl="0"/>
            <a:endParaRPr lang="en-US" dirty="0"/>
          </a:p>
          <a:p>
            <a:pPr lvl="0"/>
            <a:r>
              <a:rPr lang="en-US" dirty="0"/>
              <a:t>To wrap up, I will summarize and open for any questions.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begin, let me recap this engagement.</a:t>
            </a:r>
          </a:p>
          <a:p>
            <a:pPr lvl="0"/>
            <a:endParaRPr lang="en-US" dirty="0"/>
          </a:p>
          <a:p>
            <a:pPr lvl="0"/>
            <a:r>
              <a:rPr lang="en-US" dirty="0"/>
              <a:t>We, Accenture, have embarked on a 3-month pilot project with Social Buzz to focus on 3 main tasks, aligned with some of the biggest challenges you face today. </a:t>
            </a:r>
          </a:p>
          <a:p>
            <a:pPr lvl="0"/>
            <a:endParaRPr lang="en-US" dirty="0"/>
          </a:p>
          <a:p>
            <a:pPr lvl="0"/>
            <a:r>
              <a:rPr lang="en-US" dirty="0"/>
              <a:t>Social Buzz has achieved enormous scale over the past few years to become recognized as a global unicorn company. We are here to help you manage this scale and guide you in the right direction.</a:t>
            </a:r>
          </a:p>
          <a:p>
            <a:pPr lvl="0"/>
            <a:endParaRPr lang="en-US" dirty="0"/>
          </a:p>
          <a:p>
            <a:pPr lvl="0"/>
            <a:r>
              <a:rPr lang="en-US" dirty="0"/>
              <a:t>First, we will conduct an audit of your big data practice and share best practices and industry expertise. Second, we will guide you through a successful IPO, of which we have a wealth of experience and knowledge within our team. Finally, we have performed an analysis of your data to gain insight into the most popular categories, the most active days and times, and the most popular types of content.</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Focusing on the last point that I mentioned there, this is what the Data Analytics team has been specifically focused on.</a:t>
            </a:r>
          </a:p>
          <a:p>
            <a:pPr lvl="0"/>
            <a:endParaRPr lang="en-US" dirty="0"/>
          </a:p>
          <a:p>
            <a:pPr lvl="0"/>
            <a:r>
              <a:rPr lang="en-US" dirty="0"/>
              <a:t>Clearly with such grand scale, this comes with a lot of data and with such vast amounts of data comes challenges.</a:t>
            </a:r>
          </a:p>
          <a:p>
            <a:pPr lvl="0"/>
            <a:endParaRPr lang="en-US" dirty="0"/>
          </a:p>
          <a:p>
            <a:pPr lvl="0"/>
            <a:r>
              <a:rPr lang="en-US" dirty="0"/>
              <a:t>To give a background on how much data you've been creating:</a:t>
            </a:r>
          </a:p>
          <a:p>
            <a:pPr lvl="0"/>
            <a:r>
              <a:rPr lang="en-US" dirty="0"/>
              <a:t>- You told us that your platform receives over 100000 posts per day which amounts to 36 500 000 posts every year, of which, this is all unstructured data making it very hard to make sense of.</a:t>
            </a:r>
          </a:p>
          <a:p>
            <a:pPr lvl="0"/>
            <a:endParaRPr lang="en-US" dirty="0"/>
          </a:p>
          <a:p>
            <a:pPr lvl="0"/>
            <a:r>
              <a:rPr lang="en-US" dirty="0"/>
              <a:t>In this day and age, content is king. Just look at some of the biggest platforms in the world, for example YouTube, Facebook and Netflix... they are all content businesses... </a:t>
            </a:r>
          </a:p>
          <a:p>
            <a:pPr lvl="0"/>
            <a:endParaRPr lang="en-US" dirty="0"/>
          </a:p>
          <a:p>
            <a:pPr lvl="0"/>
            <a:r>
              <a:rPr lang="en-US" dirty="0"/>
              <a:t>But how to capitalize on it when there is so much?</a:t>
            </a:r>
          </a:p>
          <a:p>
            <a:pPr lvl="0"/>
            <a:endParaRPr lang="en-US" dirty="0"/>
          </a:p>
          <a:p>
            <a:pPr lvl="0"/>
            <a:r>
              <a:rPr lang="en-US" dirty="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a:p>
          <a:p>
            <a:pPr lvl="0"/>
            <a:r>
              <a:rPr lang="en-US" dirty="0"/>
              <a:t>And this is where out data analytics expertise comes in, with the insights that we've uncovered from this task, we can show you exactly how to take analytics to production at scale.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Speaking of expertise, at Accenture we have a big data analytics practice, but we had a 3-person team focused primarily on this task. Andrew Fleming is our chief technical architect and his expertise really helped guide the team to produce high quality analytics.</a:t>
            </a:r>
          </a:p>
          <a:p>
            <a:pPr lvl="0"/>
            <a:endParaRPr lang="en-US" dirty="0"/>
          </a:p>
          <a:p>
            <a:pPr lvl="0"/>
            <a:r>
              <a:rPr lang="en-US" dirty="0"/>
              <a:t>Marcus </a:t>
            </a:r>
            <a:r>
              <a:rPr lang="en-US" dirty="0" err="1"/>
              <a:t>Rompton</a:t>
            </a:r>
            <a:r>
              <a:rPr lang="en-US" dirty="0"/>
              <a:t>, senior data expert, has worked with the world's largest clients in solving their data problems and was heavily involved in the data engineering part of this project.</a:t>
            </a:r>
          </a:p>
          <a:p>
            <a:pPr lvl="0"/>
            <a:endParaRPr lang="en-US" dirty="0"/>
          </a:p>
          <a:p>
            <a:pPr lvl="0"/>
            <a:r>
              <a:rPr lang="en-US" dirty="0"/>
              <a:t>And finally, myself, Alejandro Thompson, who was solely responsible for taking the reins of the team and delivering high quality insights from the raw data sets and turning them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how did we tackle this problem? </a:t>
            </a:r>
          </a:p>
          <a:p>
            <a:pPr lvl="0"/>
            <a:endParaRPr lang="en-US" dirty="0"/>
          </a:p>
          <a:p>
            <a:pPr lvl="0"/>
            <a:r>
              <a:rPr lang="en-US" dirty="0"/>
              <a:t>Well, we approached it in 5 steps:</a:t>
            </a:r>
          </a:p>
          <a:p>
            <a:pPr lvl="0"/>
            <a:endParaRPr lang="en-US" dirty="0"/>
          </a:p>
          <a:p>
            <a:pPr lvl="0"/>
            <a:r>
              <a:rPr lang="en-US" dirty="0"/>
              <a:t>1. Data understanding - the key to success on any data project is to understand the data in detail. So we took the time to understand the data model and domain of your business.</a:t>
            </a:r>
          </a:p>
          <a:p>
            <a:pPr lvl="0"/>
            <a:r>
              <a:rPr lang="en-US" dirty="0"/>
              <a:t>2. Data extraction - after understanding your business, we then architected what an ideal dataset should look like for this problem and extracted it from the relevant data sources.</a:t>
            </a:r>
          </a:p>
          <a:p>
            <a:pPr lvl="0"/>
            <a:r>
              <a:rPr lang="en-US" dirty="0"/>
              <a:t>3. After extracting the raw data, we needed to process and model this data into a dataset that can precisely answer the business questions and produce analytics.</a:t>
            </a:r>
          </a:p>
          <a:p>
            <a:pPr lvl="0"/>
            <a:r>
              <a:rPr lang="en-US" dirty="0"/>
              <a:t>4. With our new dataset, we used our analytical expertise to uncover insights from this dataset and to produce visualizations to describe the insights.</a:t>
            </a:r>
          </a:p>
          <a:p>
            <a:pPr lvl="0"/>
            <a:r>
              <a:rPr lang="en-US" dirty="0"/>
              <a:t>5. And finally we used these insights to unlock business decisions and to make recommendations on next steps.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a:t>
            </a:r>
          </a:p>
          <a:p>
            <a:pPr lvl="0"/>
            <a:endParaRPr lang="en-US" dirty="0"/>
          </a:p>
          <a:p>
            <a:pPr lvl="0"/>
            <a:r>
              <a:rPr lang="en-US" dirty="0"/>
              <a:t>Let's move on to the main question... what were the 5 most popular categories of posts?</a:t>
            </a:r>
          </a:p>
          <a:p>
            <a:pPr lvl="0"/>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After all this analysis we have been able to identify that the categories with the most reactions are Animals, Science, Healthy Eating, Technology and Culture. Although we can say that the Animals category has more reactions than all of them, it also leads with negative reactions. Neutral reactions have an average of 192 reactions. As we can see the percentage of positive reactions exceeds the negative ones and that is a good indicator. </a:t>
            </a:r>
          </a:p>
          <a:p>
            <a:pPr lvl="0"/>
            <a:endParaRPr lang="en-US" dirty="0"/>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Analyzing the types of content uploaded to the platform, we can say that there is no great difference and they are distributed with almost the same percentage. </a:t>
            </a:r>
          </a:p>
          <a:p>
            <a:pPr lvl="0"/>
            <a:endParaRPr lang="en-US" dirty="0"/>
          </a:p>
          <a:p>
            <a:pPr lvl="0"/>
            <a:r>
              <a:rPr lang="en-US" dirty="0"/>
              <a:t>The category that uploads the most content is animals. </a:t>
            </a:r>
          </a:p>
          <a:p>
            <a:pPr lvl="0"/>
            <a:r>
              <a:rPr lang="en-US" dirty="0"/>
              <a:t>More photos and audios are uploaded in the animal category, nature has become a key topic. Soccer GIFs get the most reactions. GIFs of moves, dribbles and goals are in high demand.</a:t>
            </a:r>
          </a:p>
          <a:p>
            <a:pPr lvl="0"/>
            <a:endParaRPr lang="en-US" dirty="0"/>
          </a:p>
          <a:p>
            <a:pPr lvl="0"/>
            <a:r>
              <a:rPr lang="en-US" dirty="0"/>
              <a:t>Dog videos are the most interacted with by users.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It's time to talk about times</a:t>
            </a:r>
          </a:p>
          <a:p>
            <a:pPr lvl="0"/>
            <a:r>
              <a:rPr lang="en-US" dirty="0"/>
              <a:t>We found that the most active month was May. The least active month was February.</a:t>
            </a:r>
          </a:p>
          <a:p>
            <a:pPr lvl="0"/>
            <a:endParaRPr lang="en-US" dirty="0"/>
          </a:p>
          <a:p>
            <a:pPr lvl="0"/>
            <a:r>
              <a:rPr lang="en-US" dirty="0"/>
              <a:t> The most active day of the month is the 17th.</a:t>
            </a:r>
          </a:p>
          <a:p>
            <a:pPr lvl="0"/>
            <a:endParaRPr lang="en-US" dirty="0"/>
          </a:p>
          <a:p>
            <a:pPr lvl="0"/>
            <a:r>
              <a:rPr lang="en-US" dirty="0"/>
              <a:t>According to the analysis we found that posting at 6 am will bring more reactions. The publications at 12 am and 17 pm are the ones that got less reactions, so you know what time not to publish </a:t>
            </a:r>
            <a:r>
              <a:rPr lang="en-US" dirty="0" err="1"/>
              <a:t>hahaha</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8.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0.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7.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7.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27.png"/><Relationship Id="rId5" Type="http://schemas.openxmlformats.org/officeDocument/2006/relationships/image" Target="../media/image5.png"/><Relationship Id="rId10" Type="http://schemas.openxmlformats.org/officeDocument/2006/relationships/image" Target="../media/image26.png"/><Relationship Id="rId4" Type="http://schemas.openxmlformats.org/officeDocument/2006/relationships/image" Target="../media/image8.sv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037248" y="3419504"/>
            <a:ext cx="6031480" cy="3085739"/>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t">
            <a:spAutoFit/>
          </a:bodyPr>
          <a:lstStyle/>
          <a:p>
            <a:pPr algn="ctr">
              <a:lnSpc>
                <a:spcPts val="11059"/>
              </a:lnSpc>
            </a:pPr>
            <a:r>
              <a:rPr lang="en-US" sz="8000" spc="-105" dirty="0">
                <a:solidFill>
                  <a:srgbClr val="FFFFFF"/>
                </a:solidFill>
                <a:latin typeface="Graphik Regular" panose="020B0503030202060203" pitchFamily="34" charset="0"/>
              </a:rPr>
              <a:t>Data analysis  “Social Buzz”</a:t>
            </a:r>
          </a:p>
        </p:txBody>
      </p:sp>
    </p:spTree>
  </p:cSld>
  <p:clrMapOvr>
    <a:masterClrMapping/>
  </p:clrMapOvr>
  <mc:AlternateContent xmlns:mc="http://schemas.openxmlformats.org/markup-compatibility/2006" xmlns:p14="http://schemas.microsoft.com/office/powerpoint/2010/main">
    <mc:Choice Requires="p14">
      <p:transition spd="slow" p14:dur="2000" advTm="8743"/>
    </mc:Choice>
    <mc:Fallback xmlns="">
      <p:transition spd="slow" advTm="874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26" name="TextBox 4">
            <a:extLst>
              <a:ext uri="{FF2B5EF4-FFF2-40B4-BE49-F238E27FC236}">
                <a16:creationId xmlns:a16="http://schemas.microsoft.com/office/drawing/2014/main" id="{E0CE3B71-A5BB-497B-97D3-2A92FD2E02DB}"/>
              </a:ext>
            </a:extLst>
          </p:cNvPr>
          <p:cNvSpPr txBox="1"/>
          <p:nvPr/>
        </p:nvSpPr>
        <p:spPr>
          <a:xfrm>
            <a:off x="10907578" y="1721679"/>
            <a:ext cx="7025976" cy="6904585"/>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t">
            <a:spAutoFit/>
          </a:bodyPr>
          <a:lstStyle/>
          <a:p>
            <a:pPr marL="457200" indent="-457200" algn="just">
              <a:lnSpc>
                <a:spcPts val="2660"/>
              </a:lnSpc>
              <a:buFont typeface="Arial" panose="020B0604020202020204" pitchFamily="34" charset="0"/>
              <a:buChar char="•"/>
            </a:pPr>
            <a:r>
              <a:rPr lang="en-US" sz="2800" spc="-19" dirty="0">
                <a:solidFill>
                  <a:srgbClr val="000000"/>
                </a:solidFill>
                <a:latin typeface="Graphik Regular" panose="020B0503030202060203" pitchFamily="34" charset="0"/>
              </a:rPr>
              <a:t>Users like "real life" content.</a:t>
            </a:r>
          </a:p>
          <a:p>
            <a:pPr marL="457200" indent="-457200" algn="just">
              <a:lnSpc>
                <a:spcPts val="2660"/>
              </a:lnSpc>
              <a:buFont typeface="Arial" panose="020B0604020202020204" pitchFamily="34" charset="0"/>
              <a:buChar char="•"/>
            </a:pPr>
            <a:r>
              <a:rPr lang="en-US" sz="2800" spc="-19" dirty="0">
                <a:solidFill>
                  <a:srgbClr val="000000"/>
                </a:solidFill>
                <a:latin typeface="Graphik Regular" panose="020B0503030202060203" pitchFamily="34" charset="0"/>
              </a:rPr>
              <a:t>The 5 categories with the most reactions are animals, science, healthy eating, technology, and culture.</a:t>
            </a:r>
          </a:p>
          <a:p>
            <a:pPr marL="457200" indent="-457200" algn="just">
              <a:lnSpc>
                <a:spcPts val="2660"/>
              </a:lnSpc>
              <a:buFont typeface="Arial" panose="020B0604020202020204" pitchFamily="34" charset="0"/>
              <a:buChar char="•"/>
            </a:pPr>
            <a:r>
              <a:rPr lang="en-US" sz="2800" spc="-19" dirty="0">
                <a:solidFill>
                  <a:srgbClr val="000000"/>
                </a:solidFill>
                <a:latin typeface="Graphik Regular" panose="020B0503030202060203" pitchFamily="34" charset="0"/>
              </a:rPr>
              <a:t>The categories with fewer interactions are veganism, public speaking, and tennis.</a:t>
            </a:r>
          </a:p>
          <a:p>
            <a:pPr marL="457200" indent="-457200" algn="just">
              <a:lnSpc>
                <a:spcPts val="2660"/>
              </a:lnSpc>
              <a:buFont typeface="Arial" panose="020B0604020202020204" pitchFamily="34" charset="0"/>
              <a:buChar char="•"/>
            </a:pPr>
            <a:r>
              <a:rPr lang="en-US" sz="2800" spc="-19" dirty="0">
                <a:solidFill>
                  <a:srgbClr val="000000"/>
                </a:solidFill>
                <a:latin typeface="Graphik Regular" panose="020B0503030202060203" pitchFamily="34" charset="0"/>
              </a:rPr>
              <a:t>More than 50 percent of the reactions are positive, which means that people like the content of the platform.</a:t>
            </a:r>
          </a:p>
          <a:p>
            <a:pPr marL="457200" indent="-457200" algn="just">
              <a:lnSpc>
                <a:spcPts val="2660"/>
              </a:lnSpc>
              <a:buFont typeface="Arial" panose="020B0604020202020204" pitchFamily="34" charset="0"/>
              <a:buChar char="•"/>
            </a:pPr>
            <a:r>
              <a:rPr lang="en-US" sz="2800" spc="-19" dirty="0">
                <a:solidFill>
                  <a:srgbClr val="000000"/>
                </a:solidFill>
                <a:latin typeface="Graphik Regular" panose="020B0503030202060203" pitchFamily="34" charset="0"/>
              </a:rPr>
              <a:t>In terms of content type, audios are 2% less than the other categories.</a:t>
            </a:r>
          </a:p>
          <a:p>
            <a:pPr marL="457200" indent="-457200" algn="just">
              <a:lnSpc>
                <a:spcPts val="2660"/>
              </a:lnSpc>
              <a:buFont typeface="Arial" panose="020B0604020202020204" pitchFamily="34" charset="0"/>
              <a:buChar char="•"/>
            </a:pPr>
            <a:r>
              <a:rPr lang="en-US" sz="2800" spc="-19" dirty="0">
                <a:solidFill>
                  <a:srgbClr val="000000"/>
                </a:solidFill>
                <a:latin typeface="Graphik Regular" panose="020B0503030202060203" pitchFamily="34" charset="0"/>
              </a:rPr>
              <a:t>Photos are the most reacted to.</a:t>
            </a:r>
          </a:p>
          <a:p>
            <a:pPr marL="457200" indent="-457200" algn="just">
              <a:lnSpc>
                <a:spcPts val="2660"/>
              </a:lnSpc>
              <a:buFont typeface="Arial" panose="020B0604020202020204" pitchFamily="34" charset="0"/>
              <a:buChar char="•"/>
            </a:pPr>
            <a:r>
              <a:rPr lang="en-US" sz="2800" spc="-19" dirty="0">
                <a:solidFill>
                  <a:srgbClr val="000000"/>
                </a:solidFill>
                <a:latin typeface="Graphik Regular" panose="020B0503030202060203" pitchFamily="34" charset="0"/>
              </a:rPr>
              <a:t>In this year the reactions have been very positive, in May and January there are more reactions.</a:t>
            </a:r>
          </a:p>
          <a:p>
            <a:pPr marL="457200" indent="-457200" algn="just">
              <a:lnSpc>
                <a:spcPts val="2660"/>
              </a:lnSpc>
              <a:buFont typeface="Arial" panose="020B0604020202020204" pitchFamily="34" charset="0"/>
              <a:buChar char="•"/>
            </a:pPr>
            <a:r>
              <a:rPr lang="en-US" sz="2800" spc="-19" dirty="0">
                <a:solidFill>
                  <a:srgbClr val="000000"/>
                </a:solidFill>
                <a:latin typeface="Graphik Regular" panose="020B0503030202060203" pitchFamily="34" charset="0"/>
              </a:rPr>
              <a:t>The key day is the 17th</a:t>
            </a:r>
          </a:p>
          <a:p>
            <a:pPr marL="457200" indent="-457200" algn="just">
              <a:lnSpc>
                <a:spcPts val="2660"/>
              </a:lnSpc>
              <a:buFont typeface="Arial" panose="020B0604020202020204" pitchFamily="34" charset="0"/>
              <a:buChar char="•"/>
            </a:pPr>
            <a:r>
              <a:rPr lang="en-US" sz="2800" spc="-19" dirty="0">
                <a:solidFill>
                  <a:srgbClr val="000000"/>
                </a:solidFill>
                <a:latin typeface="Graphik Regular" panose="020B0503030202060203" pitchFamily="34" charset="0"/>
              </a:rPr>
              <a:t>The key time to share content is at 6 am.</a:t>
            </a:r>
          </a:p>
        </p:txBody>
      </p:sp>
    </p:spTree>
  </p:cSld>
  <p:clrMapOvr>
    <a:masterClrMapping/>
  </p:clrMapOvr>
  <mc:AlternateContent xmlns:mc="http://schemas.openxmlformats.org/markup-compatibility/2006" xmlns:p14="http://schemas.microsoft.com/office/powerpoint/2010/main">
    <mc:Choice Requires="p14">
      <p:transition spd="slow" p14:dur="2000" advTm="40203"/>
    </mc:Choice>
    <mc:Fallback xmlns="">
      <p:transition spd="slow" advTm="4020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2000" advTm="9084"/>
    </mc:Choice>
    <mc:Fallback xmlns="">
      <p:transition spd="slow" advTm="908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4302219"/>
            <a:chOff x="0" y="0"/>
            <a:chExt cx="11564591" cy="4376268"/>
          </a:xfrm>
        </p:grpSpPr>
        <p:sp>
          <p:nvSpPr>
            <p:cNvPr id="3" name="TextBox 3"/>
            <p:cNvSpPr txBox="1"/>
            <p:nvPr/>
          </p:nvSpPr>
          <p:spPr>
            <a:xfrm>
              <a:off x="0" y="0"/>
              <a:ext cx="11564591" cy="131342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t">
              <a:spAutoFit/>
            </a:bodyPr>
            <a:lstStyle/>
            <a:p>
              <a:pPr algn="ctr">
                <a:lnSpc>
                  <a:spcPts val="9600"/>
                </a:lnSpc>
              </a:pPr>
              <a:r>
                <a:rPr lang="en-US" sz="7200" spc="-80" dirty="0">
                  <a:solidFill>
                    <a:srgbClr val="000000"/>
                  </a:solidFill>
                  <a:latin typeface="Graphik Regular" panose="020B0503030202060203" pitchFamily="34" charset="0"/>
                </a:rPr>
                <a:t>Today's agenda</a:t>
              </a:r>
            </a:p>
          </p:txBody>
        </p:sp>
        <p:sp>
          <p:nvSpPr>
            <p:cNvPr id="4" name="TextBox 4"/>
            <p:cNvSpPr txBox="1"/>
            <p:nvPr/>
          </p:nvSpPr>
          <p:spPr>
            <a:xfrm>
              <a:off x="2150579" y="2028968"/>
              <a:ext cx="7178946" cy="2347300"/>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t">
              <a:spAutoFit/>
            </a:bodyPr>
            <a:lstStyle/>
            <a:p>
              <a:pPr marL="1371600" lvl="2" indent="-457200">
                <a:lnSpc>
                  <a:spcPts val="2660"/>
                </a:lnSpc>
                <a:buFont typeface="Arial" panose="020B0604020202020204" pitchFamily="34" charset="0"/>
                <a:buChar char="•"/>
              </a:pPr>
              <a:r>
                <a:rPr lang="en-US" sz="2800" spc="-19" dirty="0">
                  <a:solidFill>
                    <a:srgbClr val="000000"/>
                  </a:solidFill>
                  <a:latin typeface="Graphik Regular" panose="020B0503030202060203" pitchFamily="34" charset="0"/>
                </a:rPr>
                <a:t>Project recap</a:t>
              </a:r>
            </a:p>
            <a:p>
              <a:pPr marL="1371600" lvl="2" indent="-457200">
                <a:lnSpc>
                  <a:spcPts val="2660"/>
                </a:lnSpc>
                <a:buFont typeface="Arial" panose="020B0604020202020204" pitchFamily="34" charset="0"/>
                <a:buChar char="•"/>
              </a:pPr>
              <a:r>
                <a:rPr lang="en-US" sz="2800" spc="-19" dirty="0">
                  <a:solidFill>
                    <a:srgbClr val="000000"/>
                  </a:solidFill>
                  <a:latin typeface="Graphik Regular" panose="020B0503030202060203" pitchFamily="34" charset="0"/>
                </a:rPr>
                <a:t>Problem</a:t>
              </a:r>
            </a:p>
            <a:p>
              <a:pPr marL="1371600" lvl="2" indent="-457200">
                <a:lnSpc>
                  <a:spcPts val="2660"/>
                </a:lnSpc>
                <a:buFont typeface="Arial" panose="020B0604020202020204" pitchFamily="34" charset="0"/>
                <a:buChar char="•"/>
              </a:pPr>
              <a:r>
                <a:rPr lang="en-US" sz="2800" spc="-19" dirty="0">
                  <a:solidFill>
                    <a:srgbClr val="000000"/>
                  </a:solidFill>
                  <a:latin typeface="Graphik Regular" panose="020B0503030202060203" pitchFamily="34" charset="0"/>
                </a:rPr>
                <a:t>The Analytics team</a:t>
              </a:r>
            </a:p>
            <a:p>
              <a:pPr marL="1371600" lvl="2" indent="-457200">
                <a:lnSpc>
                  <a:spcPts val="2660"/>
                </a:lnSpc>
                <a:buFont typeface="Arial" panose="020B0604020202020204" pitchFamily="34" charset="0"/>
                <a:buChar char="•"/>
              </a:pPr>
              <a:r>
                <a:rPr lang="en-US" sz="2800" spc="-19" dirty="0">
                  <a:solidFill>
                    <a:srgbClr val="000000"/>
                  </a:solidFill>
                  <a:latin typeface="Graphik Regular" panose="020B0503030202060203" pitchFamily="34" charset="0"/>
                </a:rPr>
                <a:t>Process</a:t>
              </a:r>
            </a:p>
            <a:p>
              <a:pPr marL="1371600" lvl="2" indent="-457200">
                <a:lnSpc>
                  <a:spcPts val="2660"/>
                </a:lnSpc>
                <a:buFont typeface="Arial" panose="020B0604020202020204" pitchFamily="34" charset="0"/>
                <a:buChar char="•"/>
              </a:pPr>
              <a:r>
                <a:rPr lang="en-US" sz="2800" spc="-19" dirty="0">
                  <a:solidFill>
                    <a:srgbClr val="000000"/>
                  </a:solidFill>
                  <a:latin typeface="Graphik Regular" panose="020B0503030202060203" pitchFamily="34" charset="0"/>
                </a:rPr>
                <a:t>Insights</a:t>
              </a:r>
            </a:p>
            <a:p>
              <a:pPr marL="1371600" lvl="2" indent="-457200">
                <a:lnSpc>
                  <a:spcPts val="2660"/>
                </a:lnSpc>
                <a:buFont typeface="Arial" panose="020B0604020202020204" pitchFamily="34" charset="0"/>
                <a:buChar char="•"/>
              </a:pPr>
              <a:r>
                <a:rPr lang="en-US" sz="28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2000" advTm="69089"/>
    </mc:Choice>
    <mc:Fallback xmlns="">
      <p:transition spd="slow" advTm="69089"/>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5073102" y="2005583"/>
            <a:ext cx="11658600" cy="6275832"/>
          </a:xfrm>
          <a:prstGeom prst="roundRect">
            <a:avLst/>
          </a:prstGeom>
          <a:solidFill>
            <a:schemeClr val="bg1"/>
          </a:solidFill>
        </p:spPr>
        <p:txBody>
          <a:bodyPr anchor="ctr"/>
          <a:lstStyle/>
          <a:p>
            <a:pPr algn="r"/>
            <a:endParaRPr lang="en-US" sz="2800" dirty="0"/>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72415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CuadroTexto 33">
            <a:extLst>
              <a:ext uri="{FF2B5EF4-FFF2-40B4-BE49-F238E27FC236}">
                <a16:creationId xmlns:a16="http://schemas.microsoft.com/office/drawing/2014/main" id="{7A9E3502-69B9-44B2-9803-290E5A2BFDF3}"/>
              </a:ext>
            </a:extLst>
          </p:cNvPr>
          <p:cNvSpPr txBox="1"/>
          <p:nvPr/>
        </p:nvSpPr>
        <p:spPr>
          <a:xfrm>
            <a:off x="8763703" y="3371684"/>
            <a:ext cx="7641248" cy="3539430"/>
          </a:xfrm>
          <a:prstGeom prst="rect">
            <a:avLst/>
          </a:prstGeom>
          <a:noFill/>
        </p:spPr>
        <p:txBody>
          <a:bodyPr wrap="square" rtlCol="0">
            <a:spAutoFit/>
          </a:bodyPr>
          <a:lstStyle/>
          <a:p>
            <a:r>
              <a:rPr lang="en-US" sz="2800" dirty="0"/>
              <a:t>Social Buzz is a fast-growing technology unicorn that needs to adapt quickly to its global scale. </a:t>
            </a:r>
          </a:p>
          <a:p>
            <a:r>
              <a:rPr lang="en-US" sz="2800" dirty="0"/>
              <a:t>Accenture has begun a 3 month POC focusing on these tasks:</a:t>
            </a:r>
          </a:p>
          <a:p>
            <a:pPr marL="914400" lvl="1" indent="-457200">
              <a:buFont typeface="Arial" panose="020B0604020202020204" pitchFamily="34" charset="0"/>
              <a:buChar char="•"/>
            </a:pPr>
            <a:r>
              <a:rPr lang="en-US" sz="2800" dirty="0"/>
              <a:t>An Audit of Social Buzz`s big data practice</a:t>
            </a:r>
          </a:p>
          <a:p>
            <a:pPr marL="914400" lvl="1" indent="-457200">
              <a:buFont typeface="Arial" panose="020B0604020202020204" pitchFamily="34" charset="0"/>
              <a:buChar char="•"/>
            </a:pPr>
            <a:r>
              <a:rPr lang="en-US" sz="2800" dirty="0"/>
              <a:t>Recommendations for a successful IPO</a:t>
            </a:r>
          </a:p>
          <a:p>
            <a:pPr marL="914400" lvl="1" indent="-457200">
              <a:buFont typeface="Arial" panose="020B0604020202020204" pitchFamily="34" charset="0"/>
              <a:buChar char="•"/>
            </a:pPr>
            <a:r>
              <a:rPr lang="en-US" sz="2800" dirty="0"/>
              <a:t>Analysis to find Social Buzz`s top 5 most popular categories of content</a:t>
            </a:r>
          </a:p>
        </p:txBody>
      </p:sp>
    </p:spTree>
  </p:cSld>
  <p:clrMapOvr>
    <a:masterClrMapping/>
  </p:clrMapOvr>
  <mc:AlternateContent xmlns:mc="http://schemas.openxmlformats.org/markup-compatibility/2006" xmlns:p14="http://schemas.microsoft.com/office/powerpoint/2010/main">
    <mc:Choice Requires="p14">
      <p:transition spd="slow" p14:dur="2000" advTm="75173"/>
    </mc:Choice>
    <mc:Fallback xmlns="">
      <p:transition spd="slow" advTm="7517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362075"/>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Problem</a:t>
            </a:r>
          </a:p>
        </p:txBody>
      </p:sp>
      <p:sp>
        <p:nvSpPr>
          <p:cNvPr id="22" name="CuadroTexto 21">
            <a:extLst>
              <a:ext uri="{FF2B5EF4-FFF2-40B4-BE49-F238E27FC236}">
                <a16:creationId xmlns:a16="http://schemas.microsoft.com/office/drawing/2014/main" id="{559D18FA-9474-4351-B7F4-5BB692B9FC72}"/>
              </a:ext>
            </a:extLst>
          </p:cNvPr>
          <p:cNvSpPr txBox="1"/>
          <p:nvPr/>
        </p:nvSpPr>
        <p:spPr>
          <a:xfrm>
            <a:off x="2103659" y="4864876"/>
            <a:ext cx="7641248" cy="4392692"/>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2800" dirty="0"/>
              <a:t>Over 100000 posts per day</a:t>
            </a:r>
          </a:p>
          <a:p>
            <a:endParaRPr lang="en-US" sz="2800" dirty="0"/>
          </a:p>
          <a:p>
            <a:r>
              <a:rPr lang="en-US" sz="2800" dirty="0"/>
              <a:t>36.500.000 pieces of content per year!</a:t>
            </a:r>
          </a:p>
          <a:p>
            <a:endParaRPr lang="en-US" sz="2800" dirty="0"/>
          </a:p>
          <a:p>
            <a:pPr algn="l"/>
            <a:r>
              <a:rPr lang="en-US" sz="2800" b="0" i="0" dirty="0">
                <a:solidFill>
                  <a:schemeClr val="bg1"/>
                </a:solidFill>
                <a:effectLst/>
                <a:latin typeface="-apple-system"/>
              </a:rPr>
              <a:t>Social Buzz is a media company that wants:</a:t>
            </a:r>
          </a:p>
          <a:p>
            <a:pPr algn="l">
              <a:buFont typeface="Arial" panose="020B0604020202020204" pitchFamily="34" charset="0"/>
              <a:buChar char="•"/>
            </a:pPr>
            <a:r>
              <a:rPr lang="en-US" sz="2800" b="0" i="0" dirty="0">
                <a:solidFill>
                  <a:schemeClr val="bg1"/>
                </a:solidFill>
                <a:effectLst/>
                <a:latin typeface="-apple-system"/>
              </a:rPr>
              <a:t>Merging of sample data set tables</a:t>
            </a:r>
          </a:p>
          <a:p>
            <a:pPr algn="l">
              <a:buFont typeface="Arial" panose="020B0604020202020204" pitchFamily="34" charset="0"/>
              <a:buChar char="•"/>
            </a:pPr>
            <a:r>
              <a:rPr lang="en-US" sz="2800" b="0" i="0" dirty="0">
                <a:solidFill>
                  <a:schemeClr val="bg1"/>
                </a:solidFill>
                <a:effectLst/>
                <a:latin typeface="-apple-system"/>
              </a:rPr>
              <a:t>An analysis of their content categories that highlight the top 5 categories with the largest aggregate popularity</a:t>
            </a:r>
          </a:p>
        </p:txBody>
      </p:sp>
    </p:spTree>
  </p:cSld>
  <p:clrMapOvr>
    <a:masterClrMapping/>
  </p:clrMapOvr>
  <mc:AlternateContent xmlns:mc="http://schemas.openxmlformats.org/markup-compatibility/2006" xmlns:p14="http://schemas.microsoft.com/office/powerpoint/2010/main">
    <mc:Choice Requires="p14">
      <p:transition spd="slow" p14:dur="2000" advTm="106381"/>
    </mc:Choice>
    <mc:Fallback xmlns="">
      <p:transition spd="slow" advTm="10638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515993" y="4020561"/>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62891" t="-16684" r="-160683" b="-166629"/>
              </a:stretch>
            </a:blipFill>
            <a:ln>
              <a:solidFill>
                <a:srgbClr val="5209E5"/>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a:ln>
              <a:solidFill>
                <a:srgbClr val="5209E5"/>
              </a:solidFill>
            </a:ln>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515634" y="1059279"/>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4266" t="1917" r="-22903" b="-93994"/>
              </a:stretch>
            </a:blipFill>
            <a:ln>
              <a:solidFill>
                <a:srgbClr val="5209E5"/>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a:ln>
              <a:solidFill>
                <a:srgbClr val="5209E5"/>
              </a:solidFill>
            </a:ln>
          </p:spPr>
        </p:sp>
      </p:grpSp>
      <p:sp>
        <p:nvSpPr>
          <p:cNvPr id="31" name="TextBox 31"/>
          <p:cNvSpPr txBox="1"/>
          <p:nvPr/>
        </p:nvSpPr>
        <p:spPr>
          <a:xfrm>
            <a:off x="2608818" y="3887436"/>
            <a:ext cx="5612273" cy="3693319"/>
          </a:xfrm>
          <a:prstGeom prst="rect">
            <a:avLst/>
          </a:prstGeom>
          <a:noFill/>
          <a:ln>
            <a:noFill/>
          </a:ln>
        </p:spPr>
        <p:style>
          <a:lnRef idx="0">
            <a:scrgbClr r="0" g="0" b="0"/>
          </a:lnRef>
          <a:fillRef idx="0">
            <a:scrgbClr r="0" g="0" b="0"/>
          </a:fillRef>
          <a:effectRef idx="0">
            <a:scrgbClr r="0" g="0" b="0"/>
          </a:effectRef>
          <a:fontRef idx="minor">
            <a:schemeClr val="dk1"/>
          </a:fontRef>
        </p:style>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CuadroTexto 31">
            <a:extLst>
              <a:ext uri="{FF2B5EF4-FFF2-40B4-BE49-F238E27FC236}">
                <a16:creationId xmlns:a16="http://schemas.microsoft.com/office/drawing/2014/main" id="{D045FAA1-9C42-4780-A4CC-2070171A5EBC}"/>
              </a:ext>
            </a:extLst>
          </p:cNvPr>
          <p:cNvSpPr txBox="1"/>
          <p:nvPr/>
        </p:nvSpPr>
        <p:spPr>
          <a:xfrm>
            <a:off x="13981007" y="1785495"/>
            <a:ext cx="3810000" cy="1055608"/>
          </a:xfrm>
          <a:prstGeom prst="roundRect">
            <a:avLst/>
          </a:prstGeom>
          <a:solidFill>
            <a:schemeClr val="accent4">
              <a:alpha val="50000"/>
            </a:schemeClr>
          </a:solidFill>
          <a:ln>
            <a:solidFill>
              <a:srgbClr val="2831A2"/>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3200" dirty="0">
                <a:solidFill>
                  <a:schemeClr val="tx1"/>
                </a:solidFill>
              </a:rPr>
              <a:t>Andrew Fleming</a:t>
            </a:r>
          </a:p>
          <a:p>
            <a:pPr algn="ctr"/>
            <a:r>
              <a:rPr lang="en-US" sz="2400" dirty="0">
                <a:solidFill>
                  <a:schemeClr val="tx1"/>
                </a:solidFill>
              </a:rPr>
              <a:t>Chief Technical Architect</a:t>
            </a:r>
          </a:p>
        </p:txBody>
      </p:sp>
      <p:sp>
        <p:nvSpPr>
          <p:cNvPr id="33" name="CuadroTexto 32">
            <a:extLst>
              <a:ext uri="{FF2B5EF4-FFF2-40B4-BE49-F238E27FC236}">
                <a16:creationId xmlns:a16="http://schemas.microsoft.com/office/drawing/2014/main" id="{962A130D-D207-45B4-A1D8-8EC5CA867CDD}"/>
              </a:ext>
            </a:extLst>
          </p:cNvPr>
          <p:cNvSpPr txBox="1"/>
          <p:nvPr/>
        </p:nvSpPr>
        <p:spPr>
          <a:xfrm>
            <a:off x="13981007" y="4797456"/>
            <a:ext cx="3810000" cy="1055608"/>
          </a:xfrm>
          <a:prstGeom prst="roundRect">
            <a:avLst/>
          </a:prstGeom>
          <a:solidFill>
            <a:schemeClr val="accent4">
              <a:alpha val="50000"/>
            </a:schemeClr>
          </a:solidFill>
          <a:ln>
            <a:solidFill>
              <a:srgbClr val="2831A2"/>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3200">
                <a:solidFill>
                  <a:schemeClr val="tx1"/>
                </a:solidFill>
              </a:rPr>
              <a:t>Marcus Rompton</a:t>
            </a:r>
          </a:p>
          <a:p>
            <a:pPr algn="ctr"/>
            <a:r>
              <a:rPr lang="en-US" sz="2400">
                <a:solidFill>
                  <a:schemeClr val="tx1"/>
                </a:solidFill>
              </a:rPr>
              <a:t>Senior Principle</a:t>
            </a:r>
          </a:p>
        </p:txBody>
      </p:sp>
      <p:sp>
        <p:nvSpPr>
          <p:cNvPr id="34" name="CuadroTexto 33">
            <a:extLst>
              <a:ext uri="{FF2B5EF4-FFF2-40B4-BE49-F238E27FC236}">
                <a16:creationId xmlns:a16="http://schemas.microsoft.com/office/drawing/2014/main" id="{1C6AB838-61CC-4E40-A35D-603F14A7AB53}"/>
              </a:ext>
            </a:extLst>
          </p:cNvPr>
          <p:cNvSpPr txBox="1"/>
          <p:nvPr/>
        </p:nvSpPr>
        <p:spPr>
          <a:xfrm>
            <a:off x="14022237" y="7671446"/>
            <a:ext cx="3810000" cy="1055608"/>
          </a:xfrm>
          <a:prstGeom prst="roundRect">
            <a:avLst/>
          </a:prstGeom>
          <a:solidFill>
            <a:schemeClr val="accent4">
              <a:alpha val="50000"/>
            </a:schemeClr>
          </a:solidFill>
          <a:ln>
            <a:solidFill>
              <a:srgbClr val="2831A2"/>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3200" dirty="0">
                <a:solidFill>
                  <a:schemeClr val="tx1"/>
                </a:solidFill>
              </a:rPr>
              <a:t>Alejandro Thompson</a:t>
            </a:r>
          </a:p>
          <a:p>
            <a:pPr algn="ctr"/>
            <a:r>
              <a:rPr lang="en-US" sz="2400" dirty="0">
                <a:solidFill>
                  <a:schemeClr val="tx1"/>
                </a:solidFill>
              </a:rPr>
              <a:t>Data Analyst</a:t>
            </a:r>
          </a:p>
        </p:txBody>
      </p:sp>
      <p:pic>
        <p:nvPicPr>
          <p:cNvPr id="36" name="Imagen 35">
            <a:extLst>
              <a:ext uri="{FF2B5EF4-FFF2-40B4-BE49-F238E27FC236}">
                <a16:creationId xmlns:a16="http://schemas.microsoft.com/office/drawing/2014/main" id="{951C689C-2461-4C8C-A38C-A8D7F683AB6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0301" t="16523" r="4754" b="21995"/>
          <a:stretch/>
        </p:blipFill>
        <p:spPr>
          <a:xfrm>
            <a:off x="11548117" y="6946013"/>
            <a:ext cx="2163348" cy="2087727"/>
          </a:xfrm>
          <a:prstGeom prst="ellipse">
            <a:avLst/>
          </a:prstGeom>
          <a:ln w="38100" cap="rnd">
            <a:solidFill>
              <a:srgbClr val="5209E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mc:AlternateContent xmlns:mc="http://schemas.openxmlformats.org/markup-compatibility/2006" xmlns:p14="http://schemas.microsoft.com/office/powerpoint/2010/main">
    <mc:Choice Requires="p14">
      <p:transition spd="slow" p14:dur="2000" advTm="52742"/>
    </mc:Choice>
    <mc:Fallback xmlns="">
      <p:transition spd="slow" advTm="52742"/>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487830" y="1465653"/>
            <a:ext cx="6642545" cy="138115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t">
            <a:spAutoFit/>
          </a:bodyPr>
          <a:lstStyle>
            <a:defPPr>
              <a:defRPr lang="en-US"/>
            </a:defPPr>
            <a:lvl1pPr algn="ctr">
              <a:lnSpc>
                <a:spcPts val="9600"/>
              </a:lnSpc>
              <a:defRPr sz="8000" spc="-80">
                <a:solidFill>
                  <a:srgbClr val="000000"/>
                </a:solidFill>
                <a:latin typeface="Graphik Regular" panose="020B050303020206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9600" dirty="0">
                <a:solidFill>
                  <a:schemeClr val="bg1"/>
                </a:solidFill>
              </a:rPr>
              <a:t>Process</a:t>
            </a:r>
          </a:p>
        </p:txBody>
      </p:sp>
      <p:sp>
        <p:nvSpPr>
          <p:cNvPr id="34" name="TextBox 34"/>
          <p:cNvSpPr txBox="1"/>
          <p:nvPr/>
        </p:nvSpPr>
        <p:spPr>
          <a:xfrm>
            <a:off x="2637184" y="146565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306403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24163" y="7900297"/>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5</a:t>
            </a:r>
          </a:p>
        </p:txBody>
      </p:sp>
      <p:sp>
        <p:nvSpPr>
          <p:cNvPr id="37" name="TextBox 37"/>
          <p:cNvSpPr txBox="1"/>
          <p:nvPr/>
        </p:nvSpPr>
        <p:spPr>
          <a:xfrm>
            <a:off x="8198452" y="6332091"/>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8066" y="467630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CuadroTexto 38">
            <a:extLst>
              <a:ext uri="{FF2B5EF4-FFF2-40B4-BE49-F238E27FC236}">
                <a16:creationId xmlns:a16="http://schemas.microsoft.com/office/drawing/2014/main" id="{6205C8C8-8CCA-4B8F-88F1-02E3A7892861}"/>
              </a:ext>
            </a:extLst>
          </p:cNvPr>
          <p:cNvSpPr txBox="1"/>
          <p:nvPr/>
        </p:nvSpPr>
        <p:spPr>
          <a:xfrm>
            <a:off x="4125128" y="1511495"/>
            <a:ext cx="3278010" cy="578882"/>
          </a:xfrm>
          <a:prstGeom prst="roundRect">
            <a:avLst/>
          </a:prstGeom>
          <a:solidFill>
            <a:schemeClr val="accent4">
              <a:alpha val="50000"/>
            </a:schemeClr>
          </a:solidFill>
          <a:ln>
            <a:solidFill>
              <a:srgbClr val="2831A2"/>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2800" dirty="0"/>
              <a:t>Data Understanding</a:t>
            </a:r>
          </a:p>
        </p:txBody>
      </p:sp>
      <p:sp>
        <p:nvSpPr>
          <p:cNvPr id="40" name="CuadroTexto 39">
            <a:extLst>
              <a:ext uri="{FF2B5EF4-FFF2-40B4-BE49-F238E27FC236}">
                <a16:creationId xmlns:a16="http://schemas.microsoft.com/office/drawing/2014/main" id="{795AFB9C-7371-4B4F-9AF1-FF31F8965D88}"/>
              </a:ext>
            </a:extLst>
          </p:cNvPr>
          <p:cNvSpPr txBox="1"/>
          <p:nvPr/>
        </p:nvSpPr>
        <p:spPr>
          <a:xfrm>
            <a:off x="6021971" y="3169642"/>
            <a:ext cx="3278010" cy="578882"/>
          </a:xfrm>
          <a:prstGeom prst="roundRect">
            <a:avLst/>
          </a:prstGeom>
          <a:solidFill>
            <a:schemeClr val="accent4">
              <a:alpha val="50000"/>
            </a:schemeClr>
          </a:solidFill>
          <a:ln>
            <a:solidFill>
              <a:srgbClr val="2831A2"/>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2800" dirty="0"/>
              <a:t>Data Cleaning</a:t>
            </a:r>
          </a:p>
        </p:txBody>
      </p:sp>
      <p:sp>
        <p:nvSpPr>
          <p:cNvPr id="41" name="CuadroTexto 40">
            <a:extLst>
              <a:ext uri="{FF2B5EF4-FFF2-40B4-BE49-F238E27FC236}">
                <a16:creationId xmlns:a16="http://schemas.microsoft.com/office/drawing/2014/main" id="{88E71BB0-A7FB-4AAA-A0C2-AFC130FF56F0}"/>
              </a:ext>
            </a:extLst>
          </p:cNvPr>
          <p:cNvSpPr txBox="1"/>
          <p:nvPr/>
        </p:nvSpPr>
        <p:spPr>
          <a:xfrm>
            <a:off x="7786027" y="4785326"/>
            <a:ext cx="3278010" cy="578882"/>
          </a:xfrm>
          <a:prstGeom prst="roundRect">
            <a:avLst/>
          </a:prstGeom>
          <a:solidFill>
            <a:schemeClr val="accent4">
              <a:alpha val="50000"/>
            </a:schemeClr>
          </a:solidFill>
          <a:ln>
            <a:solidFill>
              <a:srgbClr val="2831A2"/>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2800" dirty="0"/>
              <a:t>Data Modeling</a:t>
            </a:r>
          </a:p>
        </p:txBody>
      </p:sp>
      <p:sp>
        <p:nvSpPr>
          <p:cNvPr id="42" name="CuadroTexto 41">
            <a:extLst>
              <a:ext uri="{FF2B5EF4-FFF2-40B4-BE49-F238E27FC236}">
                <a16:creationId xmlns:a16="http://schemas.microsoft.com/office/drawing/2014/main" id="{A329FE0C-A651-4A84-8658-7AD210ADDCD0}"/>
              </a:ext>
            </a:extLst>
          </p:cNvPr>
          <p:cNvSpPr txBox="1"/>
          <p:nvPr/>
        </p:nvSpPr>
        <p:spPr>
          <a:xfrm>
            <a:off x="9714645" y="6401010"/>
            <a:ext cx="3278010" cy="578882"/>
          </a:xfrm>
          <a:prstGeom prst="roundRect">
            <a:avLst/>
          </a:prstGeom>
          <a:solidFill>
            <a:schemeClr val="accent4">
              <a:alpha val="50000"/>
            </a:schemeClr>
          </a:solidFill>
          <a:ln>
            <a:solidFill>
              <a:srgbClr val="2831A2"/>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2800" dirty="0"/>
              <a:t>Data Analysis</a:t>
            </a:r>
          </a:p>
        </p:txBody>
      </p:sp>
      <p:sp>
        <p:nvSpPr>
          <p:cNvPr id="43" name="CuadroTexto 42">
            <a:extLst>
              <a:ext uri="{FF2B5EF4-FFF2-40B4-BE49-F238E27FC236}">
                <a16:creationId xmlns:a16="http://schemas.microsoft.com/office/drawing/2014/main" id="{407F7136-8EC4-4510-AF5F-31ACF871307F}"/>
              </a:ext>
            </a:extLst>
          </p:cNvPr>
          <p:cNvSpPr txBox="1"/>
          <p:nvPr/>
        </p:nvSpPr>
        <p:spPr>
          <a:xfrm>
            <a:off x="11557978" y="8085896"/>
            <a:ext cx="3278010" cy="578882"/>
          </a:xfrm>
          <a:prstGeom prst="roundRect">
            <a:avLst/>
          </a:prstGeom>
          <a:solidFill>
            <a:schemeClr val="accent4">
              <a:alpha val="50000"/>
            </a:schemeClr>
          </a:solidFill>
          <a:ln>
            <a:solidFill>
              <a:srgbClr val="2831A2"/>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2800" dirty="0"/>
              <a:t>Uncover insights</a:t>
            </a:r>
          </a:p>
        </p:txBody>
      </p:sp>
    </p:spTree>
  </p:cSld>
  <p:clrMapOvr>
    <a:masterClrMapping/>
  </p:clrMapOvr>
  <mc:AlternateContent xmlns:mc="http://schemas.openxmlformats.org/markup-compatibility/2006" xmlns:p14="http://schemas.microsoft.com/office/powerpoint/2010/main">
    <mc:Choice Requires="p14">
      <p:transition spd="slow" p14:dur="2000" advTm="82511"/>
    </mc:Choice>
    <mc:Fallback xmlns="">
      <p:transition spd="slow" advTm="82511"/>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362075"/>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pic>
        <p:nvPicPr>
          <p:cNvPr id="16" name="Imagen 15">
            <a:extLst>
              <a:ext uri="{FF2B5EF4-FFF2-40B4-BE49-F238E27FC236}">
                <a16:creationId xmlns:a16="http://schemas.microsoft.com/office/drawing/2014/main" id="{7CFDBE0E-B6C9-431E-95CC-0F98CCFEA5EE}"/>
              </a:ext>
            </a:extLst>
          </p:cNvPr>
          <p:cNvPicPr>
            <a:picLocks noChangeAspect="1"/>
          </p:cNvPicPr>
          <p:nvPr/>
        </p:nvPicPr>
        <p:blipFill rotWithShape="1">
          <a:blip r:embed="rId7"/>
          <a:srcRect l="1178" t="1085" r="583" b="2535"/>
          <a:stretch/>
        </p:blipFill>
        <p:spPr>
          <a:xfrm>
            <a:off x="1058662" y="3390900"/>
            <a:ext cx="13882607" cy="6035185"/>
          </a:xfrm>
          <a:prstGeom prst="roundRect">
            <a:avLst>
              <a:gd name="adj" fmla="val 8594"/>
            </a:avLst>
          </a:prstGeom>
          <a:solidFill>
            <a:srgbClr val="FFFFFF">
              <a:shade val="85000"/>
            </a:srgbClr>
          </a:solidFill>
          <a:ln w="57150">
            <a:solidFill>
              <a:srgbClr val="461B49"/>
            </a:solidFill>
            <a:extLst>
              <a:ext uri="{C807C97D-BFC1-408E-A445-0C87EB9F89A2}">
                <ask:lineSketchStyleProps xmlns:ask="http://schemas.microsoft.com/office/drawing/2018/sketchyshapes">
                  <ask:type>
                    <ask:lineSketchNone/>
                  </ask:type>
                </ask:lineSketchStyleProps>
              </a:ext>
            </a:extLst>
          </a:ln>
          <a:effectLst/>
        </p:spPr>
      </p:pic>
      <p:pic>
        <p:nvPicPr>
          <p:cNvPr id="19" name="Imagen 18">
            <a:extLst>
              <a:ext uri="{FF2B5EF4-FFF2-40B4-BE49-F238E27FC236}">
                <a16:creationId xmlns:a16="http://schemas.microsoft.com/office/drawing/2014/main" id="{03CAFFBB-C693-4A6D-9840-928D1B97D549}"/>
              </a:ext>
            </a:extLst>
          </p:cNvPr>
          <p:cNvPicPr>
            <a:picLocks noChangeAspect="1"/>
          </p:cNvPicPr>
          <p:nvPr/>
        </p:nvPicPr>
        <p:blipFill rotWithShape="1">
          <a:blip r:embed="rId8"/>
          <a:srcRect l="7067" t="6406" r="2800" b="5209"/>
          <a:stretch/>
        </p:blipFill>
        <p:spPr>
          <a:xfrm>
            <a:off x="9556818" y="580740"/>
            <a:ext cx="7129617" cy="2569858"/>
          </a:xfrm>
          <a:prstGeom prst="roundRect">
            <a:avLst>
              <a:gd name="adj" fmla="val 8594"/>
            </a:avLst>
          </a:prstGeom>
          <a:solidFill>
            <a:srgbClr val="FFFFFF">
              <a:shade val="85000"/>
            </a:srgbClr>
          </a:solidFill>
          <a:ln w="57150">
            <a:solidFill>
              <a:srgbClr val="461B49"/>
            </a:solidFill>
            <a:extLst>
              <a:ext uri="{C807C97D-BFC1-408E-A445-0C87EB9F89A2}">
                <ask:lineSketchStyleProps xmlns:ask="http://schemas.microsoft.com/office/drawing/2018/sketchyshapes">
                  <ask:type>
                    <ask:lineSketchNone/>
                  </ask:type>
                </ask:lineSketchStyleProps>
              </a:ext>
            </a:extLst>
          </a:ln>
          <a:effectLst/>
        </p:spPr>
      </p:pic>
    </p:spTree>
  </p:cSld>
  <p:clrMapOvr>
    <a:masterClrMapping/>
  </p:clrMapOvr>
  <mc:AlternateContent xmlns:mc="http://schemas.openxmlformats.org/markup-compatibility/2006" xmlns:p14="http://schemas.microsoft.com/office/powerpoint/2010/main">
    <mc:Choice Requires="p14">
      <p:transition spd="slow" p14:dur="2000" advTm="60243"/>
    </mc:Choice>
    <mc:Fallback xmlns="">
      <p:transition spd="slow" advTm="60243"/>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9" name="Imagen 28">
            <a:extLst>
              <a:ext uri="{FF2B5EF4-FFF2-40B4-BE49-F238E27FC236}">
                <a16:creationId xmlns:a16="http://schemas.microsoft.com/office/drawing/2014/main" id="{E370FAB5-73F6-4508-9DED-95486E6AF9E1}"/>
              </a:ext>
            </a:extLst>
          </p:cNvPr>
          <p:cNvPicPr>
            <a:picLocks noChangeAspect="1"/>
          </p:cNvPicPr>
          <p:nvPr/>
        </p:nvPicPr>
        <p:blipFill rotWithShape="1">
          <a:blip r:embed="rId7"/>
          <a:srcRect t="2149" r="1656" b="4518"/>
          <a:stretch/>
        </p:blipFill>
        <p:spPr>
          <a:xfrm>
            <a:off x="698936" y="2402520"/>
            <a:ext cx="12182300" cy="5867401"/>
          </a:xfrm>
          <a:prstGeom prst="roundRect">
            <a:avLst>
              <a:gd name="adj" fmla="val 8594"/>
            </a:avLst>
          </a:prstGeom>
          <a:solidFill>
            <a:srgbClr val="FFFFFF">
              <a:shade val="85000"/>
            </a:srgbClr>
          </a:solidFill>
          <a:ln w="57150">
            <a:solidFill>
              <a:srgbClr val="461B49"/>
            </a:solidFill>
            <a:extLst>
              <a:ext uri="{C807C97D-BFC1-408E-A445-0C87EB9F89A2}">
                <ask:lineSketchStyleProps xmlns:ask="http://schemas.microsoft.com/office/drawing/2018/sketchyshapes">
                  <ask:type>
                    <ask:lineSketchNone/>
                  </ask:type>
                </ask:lineSketchStyleProps>
              </a:ext>
            </a:extLst>
          </a:ln>
          <a:effectLst/>
        </p:spPr>
      </p:pic>
      <p:pic>
        <p:nvPicPr>
          <p:cNvPr id="28" name="Imagen 27">
            <a:extLst>
              <a:ext uri="{FF2B5EF4-FFF2-40B4-BE49-F238E27FC236}">
                <a16:creationId xmlns:a16="http://schemas.microsoft.com/office/drawing/2014/main" id="{A1D0B7DB-07BF-44E8-9221-2CB8E3D0AD41}"/>
              </a:ext>
            </a:extLst>
          </p:cNvPr>
          <p:cNvPicPr>
            <a:picLocks noChangeAspect="1"/>
          </p:cNvPicPr>
          <p:nvPr/>
        </p:nvPicPr>
        <p:blipFill>
          <a:blip r:embed="rId8"/>
          <a:stretch>
            <a:fillRect/>
          </a:stretch>
        </p:blipFill>
        <p:spPr>
          <a:xfrm>
            <a:off x="13125940" y="3067402"/>
            <a:ext cx="4901937" cy="4228710"/>
          </a:xfrm>
          <a:prstGeom prst="roundRect">
            <a:avLst>
              <a:gd name="adj" fmla="val 8594"/>
            </a:avLst>
          </a:prstGeom>
          <a:solidFill>
            <a:srgbClr val="FFFFFF">
              <a:shade val="85000"/>
            </a:srgbClr>
          </a:solidFill>
          <a:ln w="57150">
            <a:solidFill>
              <a:srgbClr val="461B49"/>
            </a:solidFill>
            <a:extLst>
              <a:ext uri="{C807C97D-BFC1-408E-A445-0C87EB9F89A2}">
                <ask:lineSketchStyleProps xmlns:ask="http://schemas.microsoft.com/office/drawing/2018/sketchyshapes">
                  <ask:type>
                    <ask:lineSketchNone/>
                  </ask:type>
                </ask:lineSketchStyleProps>
              </a:ext>
            </a:extLst>
          </a:ln>
          <a:effectLst/>
        </p:spPr>
      </p:pic>
    </p:spTree>
  </p:cSld>
  <p:clrMapOvr>
    <a:masterClrMapping/>
  </p:clrMapOvr>
  <mc:AlternateContent xmlns:mc="http://schemas.openxmlformats.org/markup-compatibility/2006" xmlns:p14="http://schemas.microsoft.com/office/powerpoint/2010/main">
    <mc:Choice Requires="p14">
      <p:transition spd="slow" p14:dur="2000" advTm="42433"/>
    </mc:Choice>
    <mc:Fallback xmlns="">
      <p:transition spd="slow" advTm="4243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9" name="Imagen 28">
            <a:extLst>
              <a:ext uri="{FF2B5EF4-FFF2-40B4-BE49-F238E27FC236}">
                <a16:creationId xmlns:a16="http://schemas.microsoft.com/office/drawing/2014/main" id="{D1723D89-B33B-4E6A-8AF7-85548991E9AC}"/>
              </a:ext>
            </a:extLst>
          </p:cNvPr>
          <p:cNvPicPr>
            <a:picLocks noChangeAspect="1"/>
          </p:cNvPicPr>
          <p:nvPr/>
        </p:nvPicPr>
        <p:blipFill rotWithShape="1">
          <a:blip r:embed="rId7"/>
          <a:srcRect b="48254"/>
          <a:stretch/>
        </p:blipFill>
        <p:spPr>
          <a:xfrm>
            <a:off x="1169872" y="531586"/>
            <a:ext cx="12671999" cy="3085746"/>
          </a:xfrm>
          <a:prstGeom prst="roundRect">
            <a:avLst>
              <a:gd name="adj" fmla="val 8594"/>
            </a:avLst>
          </a:prstGeom>
          <a:solidFill>
            <a:srgbClr val="FFFFFF">
              <a:shade val="85000"/>
            </a:srgbClr>
          </a:solidFill>
          <a:ln>
            <a:noFill/>
          </a:ln>
          <a:effectLst/>
        </p:spPr>
      </p:pic>
      <p:pic>
        <p:nvPicPr>
          <p:cNvPr id="31" name="Imagen 30">
            <a:extLst>
              <a:ext uri="{FF2B5EF4-FFF2-40B4-BE49-F238E27FC236}">
                <a16:creationId xmlns:a16="http://schemas.microsoft.com/office/drawing/2014/main" id="{A4103285-BF89-4BFC-82F5-2B1233575E58}"/>
              </a:ext>
            </a:extLst>
          </p:cNvPr>
          <p:cNvPicPr>
            <a:picLocks noChangeAspect="1"/>
          </p:cNvPicPr>
          <p:nvPr/>
        </p:nvPicPr>
        <p:blipFill>
          <a:blip r:embed="rId8"/>
          <a:stretch>
            <a:fillRect/>
          </a:stretch>
        </p:blipFill>
        <p:spPr>
          <a:xfrm>
            <a:off x="1264999" y="6688915"/>
            <a:ext cx="12546024" cy="2897633"/>
          </a:xfrm>
          <a:prstGeom prst="roundRect">
            <a:avLst>
              <a:gd name="adj" fmla="val 8594"/>
            </a:avLst>
          </a:prstGeom>
          <a:solidFill>
            <a:srgbClr val="FFFFFF">
              <a:shade val="85000"/>
            </a:srgbClr>
          </a:solidFill>
          <a:ln>
            <a:noFill/>
          </a:ln>
          <a:effectLst/>
        </p:spPr>
      </p:pic>
      <p:pic>
        <p:nvPicPr>
          <p:cNvPr id="32" name="Imagen 31">
            <a:extLst>
              <a:ext uri="{FF2B5EF4-FFF2-40B4-BE49-F238E27FC236}">
                <a16:creationId xmlns:a16="http://schemas.microsoft.com/office/drawing/2014/main" id="{461D6288-28B5-47E6-B01B-38EACF22C999}"/>
              </a:ext>
            </a:extLst>
          </p:cNvPr>
          <p:cNvPicPr>
            <a:picLocks noChangeAspect="1"/>
          </p:cNvPicPr>
          <p:nvPr/>
        </p:nvPicPr>
        <p:blipFill rotWithShape="1">
          <a:blip r:embed="rId7"/>
          <a:srcRect t="50880"/>
          <a:stretch/>
        </p:blipFill>
        <p:spPr>
          <a:xfrm>
            <a:off x="1143000" y="3671764"/>
            <a:ext cx="12671999" cy="2929153"/>
          </a:xfrm>
          <a:prstGeom prst="roundRect">
            <a:avLst>
              <a:gd name="adj" fmla="val 8594"/>
            </a:avLst>
          </a:prstGeom>
          <a:solidFill>
            <a:srgbClr val="FFFFFF">
              <a:shade val="85000"/>
            </a:srgbClr>
          </a:solidFill>
          <a:ln>
            <a:noFill/>
          </a:ln>
          <a:effectLst/>
        </p:spPr>
      </p:pic>
      <p:pic>
        <p:nvPicPr>
          <p:cNvPr id="28" name="Imagen 27">
            <a:extLst>
              <a:ext uri="{FF2B5EF4-FFF2-40B4-BE49-F238E27FC236}">
                <a16:creationId xmlns:a16="http://schemas.microsoft.com/office/drawing/2014/main" id="{98B7B88D-0FD6-4CB5-BB0A-F206E397F4DF}"/>
              </a:ext>
            </a:extLst>
          </p:cNvPr>
          <p:cNvPicPr>
            <a:picLocks noChangeAspect="1"/>
          </p:cNvPicPr>
          <p:nvPr/>
        </p:nvPicPr>
        <p:blipFill rotWithShape="1">
          <a:blip r:embed="rId9"/>
          <a:srcRect l="8353" t="8675" r="7838" b="8334"/>
          <a:stretch/>
        </p:blipFill>
        <p:spPr>
          <a:xfrm>
            <a:off x="15010965" y="7154609"/>
            <a:ext cx="1676400" cy="758866"/>
          </a:xfrm>
          <a:prstGeom prst="roundRect">
            <a:avLst>
              <a:gd name="adj" fmla="val 8594"/>
            </a:avLst>
          </a:prstGeom>
          <a:solidFill>
            <a:srgbClr val="FFFFFF">
              <a:shade val="85000"/>
            </a:srgbClr>
          </a:solidFill>
          <a:ln>
            <a:solidFill>
              <a:srgbClr val="A100FF"/>
            </a:solidFill>
          </a:ln>
          <a:effectLst>
            <a:reflection blurRad="12700" stA="38000" endPos="28000" dist="5000" dir="5400000" sy="-100000" algn="bl" rotWithShape="0"/>
          </a:effectLst>
        </p:spPr>
      </p:pic>
      <p:pic>
        <p:nvPicPr>
          <p:cNvPr id="33" name="Imagen 32">
            <a:extLst>
              <a:ext uri="{FF2B5EF4-FFF2-40B4-BE49-F238E27FC236}">
                <a16:creationId xmlns:a16="http://schemas.microsoft.com/office/drawing/2014/main" id="{A692B92E-1D90-4D06-B6AB-5802FF61CC57}"/>
              </a:ext>
            </a:extLst>
          </p:cNvPr>
          <p:cNvPicPr>
            <a:picLocks noChangeAspect="1"/>
          </p:cNvPicPr>
          <p:nvPr/>
        </p:nvPicPr>
        <p:blipFill rotWithShape="1">
          <a:blip r:embed="rId10"/>
          <a:srcRect l="8819" t="10344" r="7604" b="19480"/>
          <a:stretch/>
        </p:blipFill>
        <p:spPr>
          <a:xfrm>
            <a:off x="15010965" y="4263063"/>
            <a:ext cx="1767270" cy="762000"/>
          </a:xfrm>
          <a:prstGeom prst="roundRect">
            <a:avLst>
              <a:gd name="adj" fmla="val 8594"/>
            </a:avLst>
          </a:prstGeom>
          <a:solidFill>
            <a:srgbClr val="FFFFFF">
              <a:shade val="85000"/>
            </a:srgbClr>
          </a:solidFill>
          <a:ln>
            <a:solidFill>
              <a:srgbClr val="A100FF"/>
            </a:solidFill>
          </a:ln>
          <a:effectLst>
            <a:reflection blurRad="12700" stA="38000" endPos="28000" dist="5000" dir="5400000" sy="-100000" algn="bl" rotWithShape="0"/>
          </a:effectLst>
        </p:spPr>
      </p:pic>
      <p:pic>
        <p:nvPicPr>
          <p:cNvPr id="35" name="Imagen 34">
            <a:extLst>
              <a:ext uri="{FF2B5EF4-FFF2-40B4-BE49-F238E27FC236}">
                <a16:creationId xmlns:a16="http://schemas.microsoft.com/office/drawing/2014/main" id="{A8FC4DA1-6263-4EED-9E2E-FE8282341E33}"/>
              </a:ext>
            </a:extLst>
          </p:cNvPr>
          <p:cNvPicPr>
            <a:picLocks noChangeAspect="1"/>
          </p:cNvPicPr>
          <p:nvPr/>
        </p:nvPicPr>
        <p:blipFill rotWithShape="1">
          <a:blip r:embed="rId11"/>
          <a:srcRect l="6610" t="7462" r="5717" b="13412"/>
          <a:stretch/>
        </p:blipFill>
        <p:spPr>
          <a:xfrm>
            <a:off x="14934765" y="1181100"/>
            <a:ext cx="1837192" cy="791349"/>
          </a:xfrm>
          <a:prstGeom prst="roundRect">
            <a:avLst>
              <a:gd name="adj" fmla="val 8594"/>
            </a:avLst>
          </a:prstGeom>
          <a:solidFill>
            <a:srgbClr val="FFFFFF">
              <a:shade val="85000"/>
            </a:srgbClr>
          </a:solidFill>
          <a:ln>
            <a:solidFill>
              <a:srgbClr val="A100FF"/>
            </a:solidFill>
          </a:ln>
          <a:effectLst>
            <a:reflection blurRad="12700" stA="38000" endPos="28000" dist="5000" dir="5400000" sy="-100000" algn="bl" rotWithShape="0"/>
          </a:effectLst>
        </p:spPr>
      </p:pic>
      <p:sp>
        <p:nvSpPr>
          <p:cNvPr id="36" name="TextBox 3">
            <a:extLst>
              <a:ext uri="{FF2B5EF4-FFF2-40B4-BE49-F238E27FC236}">
                <a16:creationId xmlns:a16="http://schemas.microsoft.com/office/drawing/2014/main" id="{BA6D602A-FAD5-4B79-85D9-E0F15B65A8C6}"/>
              </a:ext>
            </a:extLst>
          </p:cNvPr>
          <p:cNvSpPr txBox="1"/>
          <p:nvPr/>
        </p:nvSpPr>
        <p:spPr>
          <a:xfrm>
            <a:off x="14751165" y="2269735"/>
            <a:ext cx="2196000" cy="476726"/>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t">
            <a:spAutoFit/>
          </a:bodyPr>
          <a:lstStyle/>
          <a:p>
            <a:pPr algn="ctr"/>
            <a:r>
              <a:rPr lang="en-US" sz="2800" spc="-80" dirty="0">
                <a:solidFill>
                  <a:srgbClr val="000000"/>
                </a:solidFill>
                <a:latin typeface="Graphik Regular" panose="020B0503030202060203" pitchFamily="34" charset="0"/>
              </a:rPr>
              <a:t>May 2021</a:t>
            </a:r>
          </a:p>
        </p:txBody>
      </p:sp>
      <p:sp>
        <p:nvSpPr>
          <p:cNvPr id="37" name="TextBox 3">
            <a:extLst>
              <a:ext uri="{FF2B5EF4-FFF2-40B4-BE49-F238E27FC236}">
                <a16:creationId xmlns:a16="http://schemas.microsoft.com/office/drawing/2014/main" id="{C4B95B73-A4D9-438D-89D7-AF133EDA5EFE}"/>
              </a:ext>
            </a:extLst>
          </p:cNvPr>
          <p:cNvSpPr txBox="1"/>
          <p:nvPr/>
        </p:nvSpPr>
        <p:spPr>
          <a:xfrm>
            <a:off x="14751165" y="5276374"/>
            <a:ext cx="2196000" cy="476726"/>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t">
            <a:spAutoFit/>
          </a:bodyPr>
          <a:lstStyle>
            <a:defPPr>
              <a:defRPr lang="en-US"/>
            </a:defPPr>
            <a:lvl1pPr algn="ctr">
              <a:defRPr sz="2800" spc="-80">
                <a:solidFill>
                  <a:srgbClr val="000000"/>
                </a:solidFill>
                <a:latin typeface="Graphik Regular" panose="020B0503030202060203" pitchFamily="34" charset="0"/>
              </a:defRPr>
            </a:lvl1pPr>
          </a:lstStyle>
          <a:p>
            <a:r>
              <a:rPr lang="en-US" dirty="0"/>
              <a:t>17</a:t>
            </a:r>
          </a:p>
        </p:txBody>
      </p:sp>
      <p:sp>
        <p:nvSpPr>
          <p:cNvPr id="38" name="TextBox 3">
            <a:extLst>
              <a:ext uri="{FF2B5EF4-FFF2-40B4-BE49-F238E27FC236}">
                <a16:creationId xmlns:a16="http://schemas.microsoft.com/office/drawing/2014/main" id="{5D8D7D38-ECBC-4156-A71C-7F30D6DF9E5A}"/>
              </a:ext>
            </a:extLst>
          </p:cNvPr>
          <p:cNvSpPr txBox="1"/>
          <p:nvPr/>
        </p:nvSpPr>
        <p:spPr>
          <a:xfrm>
            <a:off x="14796600" y="8171974"/>
            <a:ext cx="2196000" cy="476726"/>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t">
            <a:spAutoFit/>
          </a:bodyPr>
          <a:lstStyle>
            <a:defPPr>
              <a:defRPr lang="en-US"/>
            </a:defPPr>
            <a:lvl1pPr algn="ctr">
              <a:defRPr sz="2800" spc="-80">
                <a:solidFill>
                  <a:srgbClr val="000000"/>
                </a:solidFill>
                <a:latin typeface="Graphik Regular" panose="020B0503030202060203" pitchFamily="34" charset="0"/>
              </a:defRPr>
            </a:lvl1pPr>
          </a:lstStyle>
          <a:p>
            <a:r>
              <a:rPr lang="en-US"/>
              <a:t>6</a:t>
            </a:r>
            <a:endParaRPr lang="en-US" dirty="0"/>
          </a:p>
        </p:txBody>
      </p:sp>
    </p:spTree>
    <p:extLst>
      <p:ext uri="{BB962C8B-B14F-4D97-AF65-F5344CB8AC3E}">
        <p14:creationId xmlns:p14="http://schemas.microsoft.com/office/powerpoint/2010/main" val="2453851658"/>
      </p:ext>
    </p:extLst>
  </p:cSld>
  <p:clrMapOvr>
    <a:masterClrMapping/>
  </p:clrMapOvr>
  <mc:AlternateContent xmlns:mc="http://schemas.openxmlformats.org/markup-compatibility/2006" xmlns:p14="http://schemas.microsoft.com/office/powerpoint/2010/main">
    <mc:Choice Requires="p14">
      <p:transition spd="slow" p14:dur="2000" advTm="30381"/>
    </mc:Choice>
    <mc:Fallback xmlns="">
      <p:transition spd="slow" advTm="30381"/>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1611</TotalTime>
  <Words>1516</Words>
  <Application>Microsoft Office PowerPoint</Application>
  <PresentationFormat>Personalizado</PresentationFormat>
  <Paragraphs>143</Paragraphs>
  <Slides>11</Slides>
  <Notes>11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11</vt:i4>
      </vt:variant>
    </vt:vector>
  </HeadingPairs>
  <TitlesOfParts>
    <vt:vector size="17" baseType="lpstr">
      <vt:lpstr>Graphik Regular</vt:lpstr>
      <vt:lpstr>-apple-system</vt:lpstr>
      <vt:lpstr>Arial</vt:lpstr>
      <vt:lpstr>Clear Sans Regular Bold</vt:lpstr>
      <vt:lpstr>Calibri</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Alejandro Thompson</cp:lastModifiedBy>
  <cp:revision>43</cp:revision>
  <dcterms:created xsi:type="dcterms:W3CDTF">2006-08-16T00:00:00Z</dcterms:created>
  <dcterms:modified xsi:type="dcterms:W3CDTF">2023-07-21T23:46:38Z</dcterms:modified>
  <dc:identifier>DAEhDyfaYKE</dc:identifier>
</cp:coreProperties>
</file>